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36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4B"/>
    <a:srgbClr val="FDB714"/>
    <a:srgbClr val="4B4F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171D1-6D83-484B-A4F7-6AEB0AFD478D}" v="16" dt="2023-04-03T05:56:54.780"/>
    <p1510:client id="{F84F3989-2D1F-E665-A54A-BAC091F549BD}" v="60" dt="2023-10-31T04:59:05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/>
    <p:restoredTop sz="94750"/>
  </p:normalViewPr>
  <p:slideViewPr>
    <p:cSldViewPr snapToGrid="0">
      <p:cViewPr varScale="1">
        <p:scale>
          <a:sx n="68" d="100"/>
          <a:sy n="68" d="100"/>
        </p:scale>
        <p:origin x="3222" y="54"/>
      </p:cViewPr>
      <p:guideLst>
        <p:guide pos="4536"/>
        <p:guide pos="226"/>
        <p:guide orient="horz"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y Mortimer" userId="S::cmortimer@mla.com.au::38f7b107-6bc7-45b9-8618-e221e84a19c1" providerId="AD" clId="Web-{F84F3989-2D1F-E665-A54A-BAC091F549BD}"/>
    <pc:docChg chg="modSld">
      <pc:chgData name="Carly Mortimer" userId="S::cmortimer@mla.com.au::38f7b107-6bc7-45b9-8618-e221e84a19c1" providerId="AD" clId="Web-{F84F3989-2D1F-E665-A54A-BAC091F549BD}" dt="2023-10-31T04:59:03.746" v="49" actId="20577"/>
      <pc:docMkLst>
        <pc:docMk/>
      </pc:docMkLst>
      <pc:sldChg chg="addSp delSp modSp">
        <pc:chgData name="Carly Mortimer" userId="S::cmortimer@mla.com.au::38f7b107-6bc7-45b9-8618-e221e84a19c1" providerId="AD" clId="Web-{F84F3989-2D1F-E665-A54A-BAC091F549BD}" dt="2023-10-31T04:59:03.746" v="49" actId="20577"/>
        <pc:sldMkLst>
          <pc:docMk/>
          <pc:sldMk cId="538248954" sldId="257"/>
        </pc:sldMkLst>
        <pc:spChg chg="mod">
          <ac:chgData name="Carly Mortimer" userId="S::cmortimer@mla.com.au::38f7b107-6bc7-45b9-8618-e221e84a19c1" providerId="AD" clId="Web-{F84F3989-2D1F-E665-A54A-BAC091F549BD}" dt="2023-10-31T04:42:21.604" v="22" actId="20577"/>
          <ac:spMkLst>
            <pc:docMk/>
            <pc:sldMk cId="538248954" sldId="257"/>
            <ac:spMk id="15" creationId="{4B17106E-82C6-CCEF-CA77-0CB9CD07499C}"/>
          </ac:spMkLst>
        </pc:spChg>
        <pc:spChg chg="mod">
          <ac:chgData name="Carly Mortimer" userId="S::cmortimer@mla.com.au::38f7b107-6bc7-45b9-8618-e221e84a19c1" providerId="AD" clId="Web-{F84F3989-2D1F-E665-A54A-BAC091F549BD}" dt="2023-10-31T04:43:36.997" v="42" actId="20577"/>
          <ac:spMkLst>
            <pc:docMk/>
            <pc:sldMk cId="538248954" sldId="257"/>
            <ac:spMk id="16" creationId="{63BF2353-E465-4DBA-33F6-19785E2929B3}"/>
          </ac:spMkLst>
        </pc:spChg>
        <pc:spChg chg="mod">
          <ac:chgData name="Carly Mortimer" userId="S::cmortimer@mla.com.au::38f7b107-6bc7-45b9-8618-e221e84a19c1" providerId="AD" clId="Web-{F84F3989-2D1F-E665-A54A-BAC091F549BD}" dt="2023-10-31T04:39:57.959" v="10" actId="20577"/>
          <ac:spMkLst>
            <pc:docMk/>
            <pc:sldMk cId="538248954" sldId="257"/>
            <ac:spMk id="17" creationId="{5BFBA38D-9194-7DCD-CCCC-E6D1A7A1804B}"/>
          </ac:spMkLst>
        </pc:spChg>
        <pc:spChg chg="add del mod">
          <ac:chgData name="Carly Mortimer" userId="S::cmortimer@mla.com.au::38f7b107-6bc7-45b9-8618-e221e84a19c1" providerId="AD" clId="Web-{F84F3989-2D1F-E665-A54A-BAC091F549BD}" dt="2023-10-31T04:59:03.746" v="49" actId="20577"/>
          <ac:spMkLst>
            <pc:docMk/>
            <pc:sldMk cId="538248954" sldId="257"/>
            <ac:spMk id="32" creationId="{6164F1ED-3870-DC40-649A-034816AA9A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0BC5-892C-4F46-9365-8B5E937E8EF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www.example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89F182-CFE3-1454-25A1-EC7D1947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399" r="8237" b="15752"/>
          <a:stretch/>
        </p:blipFill>
        <p:spPr bwMode="auto">
          <a:xfrm>
            <a:off x="0" y="12848"/>
            <a:ext cx="7559675" cy="42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DB0CA6-45C8-5293-6EB9-68509CFA031D}"/>
              </a:ext>
            </a:extLst>
          </p:cNvPr>
          <p:cNvSpPr/>
          <p:nvPr/>
        </p:nvSpPr>
        <p:spPr>
          <a:xfrm>
            <a:off x="0" y="1782157"/>
            <a:ext cx="7559675" cy="2436001"/>
          </a:xfrm>
          <a:prstGeom prst="rect">
            <a:avLst/>
          </a:prstGeom>
          <a:gradFill>
            <a:gsLst>
              <a:gs pos="0">
                <a:srgbClr val="00774B">
                  <a:alpha val="0"/>
                  <a:lumMod val="0"/>
                </a:srgbClr>
              </a:gs>
              <a:gs pos="100000">
                <a:srgbClr val="00774B">
                  <a:lumMod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FC14A-D288-3E03-8CC4-AFEEA586DFFF}"/>
              </a:ext>
            </a:extLst>
          </p:cNvPr>
          <p:cNvSpPr txBox="1"/>
          <p:nvPr/>
        </p:nvSpPr>
        <p:spPr>
          <a:xfrm>
            <a:off x="358775" y="1534332"/>
            <a:ext cx="6842125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40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Monaro Farming Systems</a:t>
            </a:r>
            <a:endParaRPr lang="en-US" sz="4000" b="1" dirty="0">
              <a:solidFill>
                <a:srgbClr val="FDB7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0E8AC0D-290B-BE50-5DFD-CD4BA9BB1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00" y="441665"/>
            <a:ext cx="1620000" cy="7354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19294C-3CDF-5472-1465-59636733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42" y="431659"/>
            <a:ext cx="1620000" cy="745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D7F9AF-5175-C680-E445-A6D58AF4CF40}"/>
              </a:ext>
            </a:extLst>
          </p:cNvPr>
          <p:cNvSpPr/>
          <p:nvPr/>
        </p:nvSpPr>
        <p:spPr>
          <a:xfrm>
            <a:off x="0" y="9593751"/>
            <a:ext cx="7559675" cy="118811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D080F-31F8-DEC0-F039-919EE7F5EB17}"/>
              </a:ext>
            </a:extLst>
          </p:cNvPr>
          <p:cNvSpPr txBox="1"/>
          <p:nvPr/>
        </p:nvSpPr>
        <p:spPr>
          <a:xfrm>
            <a:off x="358775" y="2837369"/>
            <a:ext cx="6842125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 Summer (Soils) Field Day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9FF64-A6E4-7A3D-3001-ACAD0FBE83E3}"/>
              </a:ext>
            </a:extLst>
          </p:cNvPr>
          <p:cNvSpPr/>
          <p:nvPr/>
        </p:nvSpPr>
        <p:spPr>
          <a:xfrm>
            <a:off x="358774" y="3340914"/>
            <a:ext cx="6842125" cy="1110273"/>
          </a:xfrm>
          <a:prstGeom prst="rect">
            <a:avLst/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7106E-82C6-CCEF-CA77-0CB9CD07499C}"/>
              </a:ext>
            </a:extLst>
          </p:cNvPr>
          <p:cNvSpPr txBox="1"/>
          <p:nvPr/>
        </p:nvSpPr>
        <p:spPr>
          <a:xfrm>
            <a:off x="848807" y="3487630"/>
            <a:ext cx="6148644" cy="2699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/>
                <a:cs typeface="Calibri"/>
              </a:rPr>
              <a:t>Wednesday </a:t>
            </a:r>
            <a:r>
              <a:rPr lang="en-AU" sz="1600" b="1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/>
                <a:cs typeface="Calibri"/>
              </a:rPr>
              <a:t> December 2023</a:t>
            </a:r>
            <a:r>
              <a:rPr lang="en-AU" sz="1600" b="1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en-AU" sz="1600" b="1" u="none" strike="noStrike" dirty="0">
                <a:solidFill>
                  <a:srgbClr val="FDB714"/>
                </a:solidFill>
                <a:effectLst/>
                <a:latin typeface="Calibri"/>
                <a:cs typeface="Calibri"/>
              </a:rPr>
              <a:t>|</a:t>
            </a:r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en-AU" sz="1600" b="1" dirty="0">
                <a:solidFill>
                  <a:schemeClr val="bg1"/>
                </a:solidFill>
                <a:latin typeface="Calibri"/>
                <a:cs typeface="Calibri"/>
              </a:rPr>
              <a:t>Time: 8:30am – 4:30pm</a:t>
            </a:r>
            <a:endParaRPr lang="en-US" sz="1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F2353-E465-4DBA-33F6-19785E2929B3}"/>
              </a:ext>
            </a:extLst>
          </p:cNvPr>
          <p:cNvSpPr txBox="1"/>
          <p:nvPr/>
        </p:nvSpPr>
        <p:spPr>
          <a:xfrm>
            <a:off x="358775" y="4608162"/>
            <a:ext cx="6842126" cy="3844514"/>
          </a:xfrm>
          <a:prstGeom prst="rect">
            <a:avLst/>
          </a:prstGeom>
          <a:noFill/>
        </p:spPr>
        <p:txBody>
          <a:bodyPr wrap="square" lIns="0" tIns="0" rIns="0" bIns="0" numCol="2" spcCol="36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4B4F54"/>
                </a:solidFill>
              </a:rPr>
              <a:t>MLA’s Producer Demonstration Site (PDS) program supports producers to adapt, validate and demonstrate the business value of integrating new management practices/skills into their local systems.</a:t>
            </a:r>
            <a:endParaRPr lang="en-US" sz="1400" b="1" dirty="0">
              <a:solidFill>
                <a:srgbClr val="00774B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Overview of the PDS</a:t>
            </a:r>
            <a:endParaRPr lang="en-US" sz="1400" b="1" dirty="0">
              <a:solidFill>
                <a:srgbClr val="00774B"/>
              </a:solidFill>
              <a:cs typeface="Calibri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B4F54"/>
                </a:solidFill>
              </a:rPr>
              <a:t>Demonstrate effective management strategies to address the autumn/winter feed gaps in the Mediterranean zone to increase productivity, reduce risk and improve profitability.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B4F54"/>
                </a:solidFill>
              </a:rPr>
              <a:t>Demonstrate the application of improved grazing practices to benefit productivity and sustainability, including the use of commercial tools and technologies. 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B4F54"/>
                </a:solidFill>
              </a:rPr>
              <a:t>Demonstrate adaptation to climate variability within a region through business planning, enterprise mix and risk management strategies.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What’s on the agenda?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4B4F54"/>
                </a:solidFill>
              </a:rPr>
              <a:t>Grazprophet</a:t>
            </a:r>
            <a:r>
              <a:rPr lang="en-US" sz="1200" dirty="0">
                <a:solidFill>
                  <a:srgbClr val="4B4F54"/>
                </a:solidFill>
              </a:rPr>
              <a:t> Consulting – findings and results of MLA Producer Demonstration Site ‘Winter Feed Gap 2019’ 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Dr Richard Simpson – 2023 Soils Report and results from plant tissue testing (boron deficiency)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Edward McGeoch, Rabobank – commodity outlook 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Rebecca Haling, CSIRO – updates on serradella trial and other factors important for successful establishment of serradellas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4B4F54"/>
                </a:solidFill>
              </a:rPr>
              <a:t>Specialised</a:t>
            </a:r>
            <a:r>
              <a:rPr lang="en-US" sz="1200" dirty="0">
                <a:solidFill>
                  <a:srgbClr val="4B4F54"/>
                </a:solidFill>
              </a:rPr>
              <a:t> Livestock Services – parasite control advice with a focus on worm control, </a:t>
            </a:r>
            <a:r>
              <a:rPr lang="en-US" sz="1200" dirty="0" err="1">
                <a:solidFill>
                  <a:srgbClr val="4B4F54"/>
                </a:solidFill>
              </a:rPr>
              <a:t>utilising</a:t>
            </a:r>
            <a:r>
              <a:rPr lang="en-US" sz="1200" dirty="0">
                <a:solidFill>
                  <a:srgbClr val="4B4F54"/>
                </a:solidFill>
              </a:rPr>
              <a:t> data from diagnostics with the Monaro, and trends from previous worm egg counts.</a:t>
            </a:r>
            <a:endParaRPr lang="en-US" sz="1200" dirty="0">
              <a:solidFill>
                <a:srgbClr val="4B4F54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BA38D-9194-7DCD-CCCC-E6D1A7A1804B}"/>
              </a:ext>
            </a:extLst>
          </p:cNvPr>
          <p:cNvSpPr txBox="1"/>
          <p:nvPr/>
        </p:nvSpPr>
        <p:spPr>
          <a:xfrm>
            <a:off x="848807" y="3767898"/>
            <a:ext cx="6148643" cy="293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AU" sz="1600" dirty="0">
                <a:solidFill>
                  <a:schemeClr val="bg1"/>
                </a:solidFill>
                <a:latin typeface="Calibri"/>
                <a:cs typeface="Calibri"/>
              </a:rPr>
              <a:t>'Woburn', 98 Gadens Road, Bungarby, NSW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394BCDDA-3058-1FA1-1BEE-344E9ABB0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484" y="3753170"/>
            <a:ext cx="319444" cy="293330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5F3B2108-EA29-B635-9124-FA0DB561C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986" y="3484637"/>
            <a:ext cx="254440" cy="25444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5E8297-A654-773C-B1AF-DD68751F8964}"/>
              </a:ext>
            </a:extLst>
          </p:cNvPr>
          <p:cNvCxnSpPr>
            <a:cxnSpLocks/>
          </p:cNvCxnSpPr>
          <p:nvPr/>
        </p:nvCxnSpPr>
        <p:spPr>
          <a:xfrm flipH="1">
            <a:off x="358774" y="8606615"/>
            <a:ext cx="6842125" cy="0"/>
          </a:xfrm>
          <a:prstGeom prst="line">
            <a:avLst/>
          </a:prstGeom>
          <a:ln w="28575">
            <a:solidFill>
              <a:srgbClr val="FDB7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272D6D-EEFF-F9B5-9A62-2BDDAB90BD79}"/>
              </a:ext>
            </a:extLst>
          </p:cNvPr>
          <p:cNvSpPr txBox="1"/>
          <p:nvPr/>
        </p:nvSpPr>
        <p:spPr>
          <a:xfrm>
            <a:off x="358775" y="8728081"/>
            <a:ext cx="3421062" cy="1371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rgbClr val="4B4F54"/>
                </a:solidFill>
              </a:rPr>
              <a:t>This event is funded by Meat &amp; Livestock Australia with the support of:</a:t>
            </a:r>
            <a:endParaRPr lang="en-US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4F1ED-3870-DC40-649A-034816AA9AF9}"/>
              </a:ext>
            </a:extLst>
          </p:cNvPr>
          <p:cNvSpPr txBox="1"/>
          <p:nvPr/>
        </p:nvSpPr>
        <p:spPr>
          <a:xfrm>
            <a:off x="532946" y="4168276"/>
            <a:ext cx="6478465" cy="14159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COVID-safe rules will apply for this event – please do not attend if you are unwell.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C6B82010-CB14-C616-7FF3-B8EFFE008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484" y="457336"/>
            <a:ext cx="2675630" cy="73733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FC54B40-CFCC-2981-6145-97D63D311CD5}"/>
              </a:ext>
            </a:extLst>
          </p:cNvPr>
          <p:cNvSpPr txBox="1"/>
          <p:nvPr/>
        </p:nvSpPr>
        <p:spPr>
          <a:xfrm>
            <a:off x="372027" y="9741260"/>
            <a:ext cx="4717770" cy="246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rgbClr val="00774B"/>
                </a:solidFill>
              </a:rPr>
              <a:t>For more information: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B7586-066B-ADE8-230A-FD889761B25C}"/>
              </a:ext>
            </a:extLst>
          </p:cNvPr>
          <p:cNvSpPr txBox="1"/>
          <p:nvPr/>
        </p:nvSpPr>
        <p:spPr>
          <a:xfrm>
            <a:off x="358774" y="10017156"/>
            <a:ext cx="3594183" cy="5220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dirty="0">
                <a:solidFill>
                  <a:srgbClr val="4B4F54"/>
                </a:solidFill>
              </a:rPr>
              <a:t>Frances Lomas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0456 948 892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executive@monaros.com.au</a:t>
            </a:r>
          </a:p>
        </p:txBody>
      </p:sp>
      <p:sp>
        <p:nvSpPr>
          <p:cNvPr id="44" name="Rounded Rectangle 43">
            <a:hlinkClick r:id="rId10"/>
            <a:extLst>
              <a:ext uri="{FF2B5EF4-FFF2-40B4-BE49-F238E27FC236}">
                <a16:creationId xmlns:a16="http://schemas.microsoft.com/office/drawing/2014/main" id="{A7A898E6-F8FA-6F11-E326-CA4A9CFF686F}"/>
              </a:ext>
            </a:extLst>
          </p:cNvPr>
          <p:cNvSpPr/>
          <p:nvPr/>
        </p:nvSpPr>
        <p:spPr>
          <a:xfrm>
            <a:off x="5461824" y="9864357"/>
            <a:ext cx="1739076" cy="413845"/>
          </a:xfrm>
          <a:prstGeom prst="roundRect">
            <a:avLst>
              <a:gd name="adj" fmla="val 50000"/>
            </a:avLst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Register here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5B99FE1-5C00-CDE7-7667-24E0859629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37" y="474001"/>
            <a:ext cx="1661160" cy="676275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3B3FFD5-556B-6DA5-4497-DDCDC3DD1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6" y="8894942"/>
            <a:ext cx="1886941" cy="5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A1E5A2C-94F1-09C5-8D47-1442060F0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08" y="8909656"/>
            <a:ext cx="1393983" cy="5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637CEE615324E8A9180283FDF1B2E" ma:contentTypeVersion="11" ma:contentTypeDescription="Create a new document." ma:contentTypeScope="" ma:versionID="c33c56bd59f6861ce5764e01777b6bc7">
  <xsd:schema xmlns:xsd="http://www.w3.org/2001/XMLSchema" xmlns:xs="http://www.w3.org/2001/XMLSchema" xmlns:p="http://schemas.microsoft.com/office/2006/metadata/properties" xmlns:ns2="9fbf0bb8-1976-454b-9ad2-289eca399854" xmlns:ns3="88c67565-1bb6-47f2-aa42-de2aa77ada93" targetNamespace="http://schemas.microsoft.com/office/2006/metadata/properties" ma:root="true" ma:fieldsID="c06852a085d6ea7bee070823f13a1483" ns2:_="" ns3:_="">
    <xsd:import namespace="9fbf0bb8-1976-454b-9ad2-289eca399854"/>
    <xsd:import namespace="88c67565-1bb6-47f2-aa42-de2aa77ada93"/>
    <xsd:element name="properties">
      <xsd:complexType>
        <xsd:sequence>
          <xsd:element name="documentManagement">
            <xsd:complexType>
              <xsd:all>
                <xsd:element ref="ns2:ProjectCode"/>
                <xsd:element ref="ns2:Reviewstatus"/>
                <xsd:element ref="ns2:CommunicationType"/>
                <xsd:element ref="ns2:Sendtodigital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Comments_x002f_Not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f0bb8-1976-454b-9ad2-289eca399854" elementFormDefault="qualified">
    <xsd:import namespace="http://schemas.microsoft.com/office/2006/documentManagement/types"/>
    <xsd:import namespace="http://schemas.microsoft.com/office/infopath/2007/PartnerControls"/>
    <xsd:element name="ProjectCode" ma:index="8" ma:displayName="Project Code" ma:description="Insert project code the document is related to. Should also be in the title of the document. " ma:format="Dropdown" ma:internalName="ProjectCode">
      <xsd:simpleType>
        <xsd:restriction base="dms:Text">
          <xsd:maxLength value="255"/>
        </xsd:restriction>
      </xsd:simpleType>
    </xsd:element>
    <xsd:element name="Reviewstatus" ma:index="9" ma:displayName="Review status " ma:description="The stage in which the document is up to through MLA's review process. " ma:format="Dropdown" ma:internalName="Reviewstatus">
      <xsd:simpleType>
        <xsd:restriction base="dms:Choice">
          <xsd:enumeration value="Updated version received - Under review"/>
          <xsd:enumeration value="Review complete - Final - Returned to SP"/>
          <xsd:enumeration value="Upload to search tool/Project Site"/>
          <xsd:enumeration value="To be reviewed"/>
          <xsd:enumeration value="Under review"/>
          <xsd:enumeration value="Returned to SP - Updated version required"/>
        </xsd:restriction>
      </xsd:simpleType>
    </xsd:element>
    <xsd:element name="CommunicationType" ma:index="10" ma:displayName="Communication Type" ma:description="Identify the type of comms output. Event Flyer, Presentation, Case study, Article etc. " ma:format="Dropdown" ma:internalName="CommunicationType">
      <xsd:simpleType>
        <xsd:restriction base="dms:Choice">
          <xsd:enumeration value="Project Summary"/>
          <xsd:enumeration value="Presentation"/>
          <xsd:enumeration value="Event Flyer"/>
          <xsd:enumeration value="Case study"/>
          <xsd:enumeration value="Indepth Article"/>
          <xsd:enumeration value="Newsletter Article"/>
          <xsd:enumeration value="Factsheet"/>
          <xsd:enumeration value="Communications Plans"/>
        </xsd:restriction>
      </xsd:simpleType>
    </xsd:element>
    <xsd:element name="Sendtodigital" ma:index="11" ma:displayName="Send to digital" ma:format="Dropdown" ma:internalName="Sendtodigital">
      <xsd:simpleType>
        <xsd:restriction base="dms:Choice">
          <xsd:enumeration value="Yes"/>
          <xsd:enumeration value="No"/>
          <xsd:enumeration value="N/A"/>
          <xsd:enumeration value="Done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_x002f_Notes" ma:index="15" nillable="true" ma:displayName="Comments/Notes" ma:description="Any additional comments/notes to support the status of the review. " ma:format="Dropdown" ma:internalName="Comments_x002f_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67565-1bb6-47f2-aa42-de2aa77ad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Code xmlns="9fbf0bb8-1976-454b-9ad2-289eca399854">L.PDS.2019</ProjectCode>
    <Comments_x002f_Notes xmlns="9fbf0bb8-1976-454b-9ad2-289eca399854" xsi:nil="true"/>
    <Reviewstatus xmlns="9fbf0bb8-1976-454b-9ad2-289eca399854"/>
    <CommunicationType xmlns="9fbf0bb8-1976-454b-9ad2-289eca399854">Event Flyer</CommunicationType>
    <Sendtodigital xmlns="9fbf0bb8-1976-454b-9ad2-289eca399854">Yes</Sendtodigital>
    <SharedWithUsers xmlns="88c67565-1bb6-47f2-aa42-de2aa77ada93">
      <UserInfo>
        <DisplayName>Carly Mortimer</DisplayName>
        <AccountId>174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A591A2-B915-4008-9440-8D3A6D17D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bf0bb8-1976-454b-9ad2-289eca399854"/>
    <ds:schemaRef ds:uri="88c67565-1bb6-47f2-aa42-de2aa77a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1248E-8D41-4391-89D1-C93A3065B2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a6f3663-5805-41e2-9e58-82daa2a2e233"/>
    <ds:schemaRef ds:uri="25ec57dc-f9c5-4105-9194-901c80756e02"/>
    <ds:schemaRef ds:uri="9fbf0bb8-1976-454b-9ad2-289eca399854"/>
    <ds:schemaRef ds:uri="88c67565-1bb6-47f2-aa42-de2aa77ada93"/>
  </ds:schemaRefs>
</ds:datastoreItem>
</file>

<file path=customXml/itemProps3.xml><?xml version="1.0" encoding="utf-8"?>
<ds:datastoreItem xmlns:ds="http://schemas.openxmlformats.org/officeDocument/2006/customXml" ds:itemID="{4CE0DCF0-6256-4B59-8AA2-BC3A171B75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278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Curtis</dc:creator>
  <cp:lastModifiedBy>Siobhan McDowell</cp:lastModifiedBy>
  <cp:revision>28</cp:revision>
  <dcterms:created xsi:type="dcterms:W3CDTF">2023-04-03T04:09:19Z</dcterms:created>
  <dcterms:modified xsi:type="dcterms:W3CDTF">2023-10-31T04:59:13Z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7ddce7-1591-4a00-8c9f-76632455b2e3_Enabled">
    <vt:lpwstr>true</vt:lpwstr>
  </property>
  <property fmtid="{D5CDD505-2E9C-101B-9397-08002B2CF9AE}" pid="3" name="MSIP_Label_f07ddce7-1591-4a00-8c9f-76632455b2e3_SetDate">
    <vt:lpwstr>2023-04-03T05:48:42Z</vt:lpwstr>
  </property>
  <property fmtid="{D5CDD505-2E9C-101B-9397-08002B2CF9AE}" pid="4" name="MSIP_Label_f07ddce7-1591-4a00-8c9f-76632455b2e3_Method">
    <vt:lpwstr>Standard</vt:lpwstr>
  </property>
  <property fmtid="{D5CDD505-2E9C-101B-9397-08002B2CF9AE}" pid="5" name="MSIP_Label_f07ddce7-1591-4a00-8c9f-76632455b2e3_Name">
    <vt:lpwstr>Internal</vt:lpwstr>
  </property>
  <property fmtid="{D5CDD505-2E9C-101B-9397-08002B2CF9AE}" pid="6" name="MSIP_Label_f07ddce7-1591-4a00-8c9f-76632455b2e3_SiteId">
    <vt:lpwstr>a3829b1c-ecbe-49d4-88e9-4f28f79afa11</vt:lpwstr>
  </property>
  <property fmtid="{D5CDD505-2E9C-101B-9397-08002B2CF9AE}" pid="7" name="MSIP_Label_f07ddce7-1591-4a00-8c9f-76632455b2e3_ActionId">
    <vt:lpwstr>195b32e6-50cd-4f02-aff1-2be17a6d64a7</vt:lpwstr>
  </property>
  <property fmtid="{D5CDD505-2E9C-101B-9397-08002B2CF9AE}" pid="8" name="MSIP_Label_f07ddce7-1591-4a00-8c9f-76632455b2e3_ContentBits">
    <vt:lpwstr>0</vt:lpwstr>
  </property>
  <property fmtid="{D5CDD505-2E9C-101B-9397-08002B2CF9AE}" pid="9" name="ContentTypeId">
    <vt:lpwstr>0x010100681637CEE615324E8A9180283FDF1B2E</vt:lpwstr>
  </property>
  <property fmtid="{D5CDD505-2E9C-101B-9397-08002B2CF9AE}" pid="10" name="_dlc_DocIdItemGuid">
    <vt:lpwstr>c8e15055-aaa7-4213-9a75-713bc01a023c</vt:lpwstr>
  </property>
  <property fmtid="{D5CDD505-2E9C-101B-9397-08002B2CF9AE}" pid="11" name="Approval Level">
    <vt:lpwstr>Updated version received - Under review</vt:lpwstr>
  </property>
</Properties>
</file>